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7" r:id="rId5"/>
    <p:sldId id="276" r:id="rId6"/>
    <p:sldId id="270" r:id="rId7"/>
    <p:sldId id="28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2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36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18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5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27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1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91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31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EA3B-29FE-453A-9657-0AFDC76CCB04}" type="datetimeFigureOut">
              <a:rPr lang="nl-NL" smtClean="0"/>
              <a:t>31-10-2024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2BDA-6B44-4767-A621-CD61BA1686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46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05E6DFF-7385-EF9D-037B-388A3713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66" y="327023"/>
            <a:ext cx="5741834" cy="620395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01DF0A-CAD5-6EAE-5C93-D28BB55D1CF0}"/>
              </a:ext>
            </a:extLst>
          </p:cNvPr>
          <p:cNvSpPr txBox="1"/>
          <p:nvPr/>
        </p:nvSpPr>
        <p:spPr>
          <a:xfrm>
            <a:off x="208972" y="1247774"/>
            <a:ext cx="61745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r>
              <a:rPr lang="nl-NL" sz="3200" dirty="0"/>
              <a:t>Deze week: </a:t>
            </a:r>
          </a:p>
          <a:p>
            <a:endParaRPr lang="nl-NL" sz="3200" dirty="0"/>
          </a:p>
          <a:p>
            <a:r>
              <a:rPr lang="nl-NL" sz="3200" dirty="0"/>
              <a:t>de landelijke </a:t>
            </a:r>
            <a:r>
              <a:rPr lang="nl-NL" sz="3200" dirty="0" err="1">
                <a:solidFill>
                  <a:srgbClr val="FF0000"/>
                </a:solidFill>
              </a:rPr>
              <a:t>Dorcas</a:t>
            </a:r>
            <a:r>
              <a:rPr lang="nl-NL" sz="3200" dirty="0">
                <a:solidFill>
                  <a:srgbClr val="FF0000"/>
                </a:solidFill>
              </a:rPr>
              <a:t> Voedselactie </a:t>
            </a:r>
            <a:r>
              <a:rPr lang="nl-NL" sz="3200" dirty="0"/>
              <a:t>!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en dus ook bij ons in de Zuidhovenkerk…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B9A7D2-B63C-11CA-9EDE-EBBF0FD3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4" y="-3845"/>
            <a:ext cx="3804425" cy="12516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5D9F64-DEBF-9BD0-C3B5-E98FCD3C0F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45" t="31278" r="6840" b="22079"/>
          <a:stretch/>
        </p:blipFill>
        <p:spPr>
          <a:xfrm>
            <a:off x="3610947" y="4808207"/>
            <a:ext cx="2626965" cy="19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7"/>
    </mc:Choice>
    <mc:Fallback xmlns="">
      <p:transition spd="slow" advTm="35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39536E6-A5E3-67D0-15C7-7F3C530E8EFD}"/>
              </a:ext>
            </a:extLst>
          </p:cNvPr>
          <p:cNvSpPr txBox="1"/>
          <p:nvPr/>
        </p:nvSpPr>
        <p:spPr>
          <a:xfrm>
            <a:off x="589967" y="539369"/>
            <a:ext cx="6097554" cy="4457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Dorcas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Voedselactie 2024:</a:t>
            </a:r>
            <a:endParaRPr lang="nl-NL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nl-NL" sz="24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Pak honger en armoede aan!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nl-NL" b="0" dirty="0">
              <a:effectLst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Een op de tien mensen krijgt door nood en extreme armoede te weinig gezond voedsel binnen.</a:t>
            </a:r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Armoede laat geen ruimte voor leren en ontwikkelen.</a:t>
            </a:r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Armoede ontneemt mensen een eerlijke kans.</a:t>
            </a:r>
            <a:endParaRPr lang="nl-NL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nl-NL" b="0" dirty="0">
                <a:effectLst/>
              </a:rPr>
            </a:br>
            <a:endParaRPr lang="nl-NL" dirty="0"/>
          </a:p>
        </p:txBody>
      </p:sp>
      <p:pic>
        <p:nvPicPr>
          <p:cNvPr id="1026" name="Picture 2" descr="Afbeelding met buitenshuis, hemel, wolk, kleding&#10;&#10;Automatisch gegenereerde beschrijving">
            <a:extLst>
              <a:ext uri="{FF2B5EF4-FFF2-40B4-BE49-F238E27FC236}">
                <a16:creationId xmlns:a16="http://schemas.microsoft.com/office/drawing/2014/main" id="{37F79B84-EE6B-A55D-1BCB-262951BB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1" y="1952625"/>
            <a:ext cx="539413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4BF852-2517-B488-7C45-1D86360B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661" y="300956"/>
            <a:ext cx="3804425" cy="12516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F535AC-57F0-B686-EA29-D8DFEEDC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181" y="4324350"/>
            <a:ext cx="2300709" cy="23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4"/>
    </mc:Choice>
    <mc:Fallback xmlns="">
      <p:transition spd="slow" advTm="117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BF535AC-57F0-B686-EA29-D8DFEEDC0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81" y="4324350"/>
            <a:ext cx="2300709" cy="2310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325340-2A52-3C70-C3A7-FDA8C572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961" y="-11693"/>
            <a:ext cx="12885575" cy="68696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4BF852-2517-B488-7C45-1D86360B2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49" y="310287"/>
            <a:ext cx="3804425" cy="12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8"/>
    </mc:Choice>
    <mc:Fallback xmlns="">
      <p:transition spd="slow" advTm="94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185874-0944-7993-537A-B6125004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" y="0"/>
            <a:ext cx="12782938" cy="63914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F77136-8832-90AD-C50E-B7093835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29" y="319811"/>
            <a:ext cx="3804425" cy="12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8"/>
    </mc:Choice>
    <mc:Fallback xmlns="">
      <p:transition spd="slow" advTm="97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76796" cy="660111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nl-NL" altLang="nl-NL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Pak honger en armoede aan!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58176"/>
            <a:ext cx="10901218" cy="5118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solidFill>
                <a:srgbClr val="282F3B"/>
              </a:solidFill>
              <a:latin typeface="wavehaus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282F3B"/>
                </a:solidFill>
                <a:latin typeface="wavehaus"/>
              </a:rPr>
              <a:t>Dagelijks zien we via de media beelden van mensen in nood. Mensen die geen eten hebben en in armoede moeten leven:</a:t>
            </a:r>
          </a:p>
          <a:p>
            <a:pPr marL="0" indent="0">
              <a:buNone/>
            </a:pPr>
            <a:endParaRPr lang="nl-NL" sz="2400" dirty="0">
              <a:solidFill>
                <a:srgbClr val="282F3B"/>
              </a:solidFill>
              <a:latin typeface="wavehaus"/>
            </a:endParaRPr>
          </a:p>
          <a:p>
            <a:pPr marL="0" indent="0">
              <a:buNone/>
            </a:pPr>
            <a:endParaRPr lang="nl-NL" sz="2400" dirty="0">
              <a:solidFill>
                <a:srgbClr val="282F3B"/>
              </a:solidFill>
              <a:latin typeface="wavehaus"/>
            </a:endParaRPr>
          </a:p>
          <a:p>
            <a:pPr marL="0" indent="0">
              <a:buNone/>
            </a:pPr>
            <a:endParaRPr lang="nl-NL" sz="2400" dirty="0">
              <a:solidFill>
                <a:srgbClr val="282F3B"/>
              </a:solidFill>
              <a:latin typeface="wavehaus"/>
            </a:endParaRPr>
          </a:p>
          <a:p>
            <a:pPr marL="0" indent="0">
              <a:buNone/>
            </a:pPr>
            <a:endParaRPr lang="nl-NL" sz="2400" dirty="0">
              <a:solidFill>
                <a:srgbClr val="282F3B"/>
              </a:solidFill>
              <a:latin typeface="wavehaus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282F3B"/>
                </a:solidFill>
                <a:latin typeface="wavehaus"/>
              </a:rPr>
              <a:t>Iedereen kan aan de honger en de armoede iets doen…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282F3B"/>
                </a:solidFill>
                <a:latin typeface="wavehaus"/>
              </a:rPr>
              <a:t>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282F3B"/>
                </a:solidFill>
                <a:latin typeface="wavehaus"/>
              </a:rPr>
              <a:t>Dus doe mee, pak aan en geef: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4" y="6176963"/>
            <a:ext cx="1473276" cy="4445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AC8B1D-A7D1-41A0-FF24-9E1E3BCA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856" y="3689869"/>
            <a:ext cx="2300709" cy="2310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4560DA-D710-C8B3-712F-FA8F470A4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272" y="4928444"/>
            <a:ext cx="3873485" cy="17427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7E05F3-1707-0C17-27C7-640AB09CB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881" y="2297537"/>
            <a:ext cx="4049266" cy="18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19201" y="1368093"/>
            <a:ext cx="11451126" cy="46632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70000"/>
              </a:lnSpc>
              <a:buClr>
                <a:srgbClr val="00B0F0"/>
              </a:buClr>
            </a:pPr>
            <a:r>
              <a:rPr lang="en-US" sz="2800" dirty="0">
                <a:latin typeface="wavehaus"/>
                <a:cs typeface="Arial" panose="020B0604020202020204" pitchFamily="34" charset="0"/>
              </a:rPr>
              <a:t>Heel </a:t>
            </a:r>
            <a:r>
              <a:rPr lang="en-US" sz="2800" dirty="0" err="1">
                <a:latin typeface="wavehaus"/>
                <a:cs typeface="Arial" panose="020B0604020202020204" pitchFamily="34" charset="0"/>
              </a:rPr>
              <a:t>eenvoudig</a:t>
            </a:r>
            <a:r>
              <a:rPr lang="en-US" sz="2800" dirty="0">
                <a:latin typeface="wavehaus"/>
                <a:cs typeface="Arial" panose="020B0604020202020204" pitchFamily="34" charset="0"/>
              </a:rPr>
              <a:t>… er </a:t>
            </a:r>
            <a:r>
              <a:rPr lang="en-US" sz="2800" dirty="0" err="1">
                <a:latin typeface="wavehaus"/>
                <a:cs typeface="Arial" panose="020B0604020202020204" pitchFamily="34" charset="0"/>
              </a:rPr>
              <a:t>zijn</a:t>
            </a:r>
            <a:r>
              <a:rPr lang="en-US" sz="2800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vehaus"/>
                <a:cs typeface="Arial" panose="020B0604020202020204" pitchFamily="34" charset="0"/>
              </a:rPr>
              <a:t>zes</a:t>
            </a:r>
            <a:r>
              <a:rPr lang="en-US" sz="2800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wavehaus"/>
                <a:cs typeface="Arial" panose="020B0604020202020204" pitchFamily="34" charset="0"/>
              </a:rPr>
              <a:t>mogelijkheden</a:t>
            </a:r>
            <a:r>
              <a:rPr lang="en-US" sz="2800" dirty="0">
                <a:latin typeface="wavehaus"/>
                <a:cs typeface="Arial" panose="020B0604020202020204" pitchFamily="34" charset="0"/>
              </a:rPr>
              <a:t>:</a:t>
            </a: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en-US" dirty="0">
                <a:latin typeface="wavehaus"/>
                <a:cs typeface="Arial" panose="020B0604020202020204" pitchFamily="34" charset="0"/>
              </a:rPr>
              <a:t>stop geld of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collectebonnen</a:t>
            </a:r>
            <a:r>
              <a:rPr lang="en-US" dirty="0">
                <a:latin typeface="wavehaus"/>
                <a:cs typeface="Arial" panose="020B0604020202020204" pitchFamily="34" charset="0"/>
              </a:rPr>
              <a:t> in de </a:t>
            </a:r>
            <a:r>
              <a:rPr lang="en-US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collectebus</a:t>
            </a:r>
            <a:r>
              <a:rPr lang="en-US" dirty="0">
                <a:latin typeface="wavehaus"/>
                <a:cs typeface="Arial" panose="020B0604020202020204" pitchFamily="34" charset="0"/>
              </a:rPr>
              <a:t> in de gang van de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kerk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òf</a:t>
            </a:r>
            <a:endParaRPr lang="en-US" dirty="0">
              <a:latin typeface="wavehaus"/>
              <a:cs typeface="Arial" panose="020B0604020202020204" pitchFamily="34" charset="0"/>
            </a:endParaRP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en-US" dirty="0" err="1">
                <a:latin typeface="wavehaus"/>
                <a:cs typeface="Arial" panose="020B0604020202020204" pitchFamily="34" charset="0"/>
              </a:rPr>
              <a:t>ga</a:t>
            </a:r>
            <a:r>
              <a:rPr lang="en-US" dirty="0">
                <a:latin typeface="wavehaus"/>
                <a:cs typeface="Arial" panose="020B0604020202020204" pitchFamily="34" charset="0"/>
              </a:rPr>
              <a:t> via 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de link </a:t>
            </a:r>
            <a:r>
              <a:rPr lang="en-US" dirty="0">
                <a:latin typeface="wavehaus"/>
                <a:cs typeface="Arial" panose="020B0604020202020204" pitchFamily="34" charset="0"/>
              </a:rPr>
              <a:t>in het ZOZ-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mailbericht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naar</a:t>
            </a:r>
            <a:r>
              <a:rPr lang="en-US" dirty="0">
                <a:latin typeface="wavehaus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digitale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collectebus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òf</a:t>
            </a:r>
            <a:endParaRPr lang="en-US" dirty="0">
              <a:latin typeface="wavehaus"/>
              <a:cs typeface="Arial" panose="020B0604020202020204" pitchFamily="34" charset="0"/>
            </a:endParaRP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en-US" dirty="0" err="1">
                <a:latin typeface="wavehaus"/>
                <a:cs typeface="Arial" panose="020B0604020202020204" pitchFamily="34" charset="0"/>
              </a:rPr>
              <a:t>gebruik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deze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QR-code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daarvoor</a:t>
            </a:r>
            <a:r>
              <a:rPr lang="en-US" dirty="0">
                <a:latin typeface="wavehaus"/>
                <a:cs typeface="Arial" panose="020B0604020202020204" pitchFamily="34" charset="0"/>
              </a:rPr>
              <a:t>: </a:t>
            </a: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en-US" dirty="0" err="1">
                <a:latin typeface="wavehaus"/>
                <a:cs typeface="Arial" panose="020B0604020202020204" pitchFamily="34" charset="0"/>
              </a:rPr>
              <a:t>ga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naar</a:t>
            </a:r>
            <a:r>
              <a:rPr lang="en-US" dirty="0">
                <a:latin typeface="wavehaus"/>
                <a:cs typeface="Arial" panose="020B0604020202020204" pitchFamily="34" charset="0"/>
              </a:rPr>
              <a:t> de 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website van de </a:t>
            </a:r>
            <a:r>
              <a:rPr lang="en-US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Zuidhovenkerk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 </a:t>
            </a:r>
            <a:r>
              <a:rPr lang="en-US" dirty="0">
                <a:latin typeface="wavehaus"/>
                <a:cs typeface="Arial" panose="020B0604020202020204" pitchFamily="34" charset="0"/>
              </a:rPr>
              <a:t>en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klik</a:t>
            </a:r>
            <a:r>
              <a:rPr lang="en-US" dirty="0">
                <a:latin typeface="wavehaus"/>
                <a:cs typeface="Arial" panose="020B0604020202020204" pitchFamily="34" charset="0"/>
              </a:rPr>
              <a:t>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daar</a:t>
            </a:r>
            <a:r>
              <a:rPr lang="en-US" dirty="0">
                <a:latin typeface="wavehaus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òf</a:t>
            </a:r>
            <a:endParaRPr lang="en-US" dirty="0">
              <a:latin typeface="wavehaus"/>
              <a:cs typeface="Arial" panose="020B0604020202020204" pitchFamily="34" charset="0"/>
            </a:endParaRP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en-US" dirty="0" err="1">
                <a:latin typeface="wavehaus"/>
                <a:cs typeface="Arial" panose="020B0604020202020204" pitchFamily="34" charset="0"/>
              </a:rPr>
              <a:t>maak</a:t>
            </a:r>
            <a:r>
              <a:rPr lang="en-US" dirty="0">
                <a:latin typeface="wavehaus"/>
                <a:cs typeface="Arial" panose="020B0604020202020204" pitchFamily="34" charset="0"/>
              </a:rPr>
              <a:t> geld over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naar</a:t>
            </a:r>
            <a:r>
              <a:rPr lang="en-US" dirty="0">
                <a:latin typeface="wavehaus"/>
                <a:cs typeface="Arial" panose="020B0604020202020204" pitchFamily="34" charset="0"/>
              </a:rPr>
              <a:t> het </a:t>
            </a:r>
            <a:r>
              <a:rPr lang="en-US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rek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nr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. van de </a:t>
            </a:r>
            <a:r>
              <a:rPr lang="en-US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kerk</a:t>
            </a:r>
            <a:r>
              <a:rPr lang="en-US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 </a:t>
            </a:r>
            <a:r>
              <a:rPr lang="en-US" dirty="0">
                <a:latin typeface="wavehaus"/>
                <a:cs typeface="Arial" panose="020B0604020202020204" pitchFamily="34" charset="0"/>
              </a:rPr>
              <a:t>met </a:t>
            </a:r>
            <a:r>
              <a:rPr lang="en-US" dirty="0" err="1">
                <a:latin typeface="wavehaus"/>
                <a:cs typeface="Arial" panose="020B0604020202020204" pitchFamily="34" charset="0"/>
              </a:rPr>
              <a:t>vermelding</a:t>
            </a:r>
            <a:r>
              <a:rPr lang="en-US" dirty="0">
                <a:latin typeface="wavehaus"/>
                <a:cs typeface="Arial" panose="020B0604020202020204" pitchFamily="34" charset="0"/>
              </a:rPr>
              <a:t> ‘Dorcas’</a:t>
            </a:r>
          </a:p>
          <a:p>
            <a:pPr marL="457200" indent="-457200" algn="l" fontAlgn="base">
              <a:lnSpc>
                <a:spcPct val="170000"/>
              </a:lnSpc>
              <a:buClr>
                <a:schemeClr val="accent6"/>
              </a:buClr>
              <a:buFont typeface="+mj-lt"/>
              <a:buAutoNum type="alphaLcParenR"/>
            </a:pPr>
            <a:r>
              <a:rPr lang="nl-NL" dirty="0">
                <a:latin typeface="wavehaus"/>
                <a:cs typeface="Arial" panose="020B0604020202020204" pitchFamily="34" charset="0"/>
              </a:rPr>
              <a:t>gebruik de </a:t>
            </a:r>
            <a:r>
              <a:rPr lang="nl-NL" dirty="0" err="1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Scipio</a:t>
            </a:r>
            <a:r>
              <a:rPr lang="nl-NL" dirty="0">
                <a:solidFill>
                  <a:srgbClr val="FF0000"/>
                </a:solidFill>
                <a:latin typeface="wavehaus"/>
                <a:cs typeface="Arial" panose="020B0604020202020204" pitchFamily="34" charset="0"/>
              </a:rPr>
              <a:t>-app</a:t>
            </a:r>
          </a:p>
          <a:p>
            <a:endParaRPr lang="nl-NL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93174" y="593306"/>
            <a:ext cx="8229600" cy="6529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doet u mee en pakt u aan?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4" y="6176963"/>
            <a:ext cx="1473276" cy="44452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571C147-E170-72A5-F281-F51D48A92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02" y="166920"/>
            <a:ext cx="2476499" cy="9763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5F3294-6E9F-D872-3B51-C308735A2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130" y="5652943"/>
            <a:ext cx="1099977" cy="90242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D9DB4A1-678E-7B41-7EF3-9B139FACA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0060">
            <a:off x="10268013" y="4499062"/>
            <a:ext cx="1517779" cy="17778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5D22CB-24A2-8AD3-B45B-EFF87B302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070" y="2435799"/>
            <a:ext cx="1754600" cy="17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9"/>
    </mc:Choice>
    <mc:Fallback xmlns="">
      <p:transition spd="slow" advTm="130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10EB982-14A3-E80B-3EFD-FCF97043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3725" y="0"/>
            <a:ext cx="14004886" cy="68579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4A4315-5864-1DDB-1E7E-D3E8223C5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575" y="310287"/>
            <a:ext cx="3804425" cy="1251619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1D5FD24-2969-F57C-D23C-05418CF3981C}"/>
              </a:ext>
            </a:extLst>
          </p:cNvPr>
          <p:cNvSpPr txBox="1">
            <a:spLocks/>
          </p:cNvSpPr>
          <p:nvPr/>
        </p:nvSpPr>
        <p:spPr>
          <a:xfrm>
            <a:off x="0" y="5029200"/>
            <a:ext cx="5663682" cy="120939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70000"/>
              </a:lnSpc>
              <a:buClr>
                <a:srgbClr val="00B0F0"/>
              </a:buClr>
            </a:pPr>
            <a:r>
              <a:rPr lang="nl-NL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Hartelijk dank voor uw bijdrage </a:t>
            </a: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77659" y="6170897"/>
            <a:ext cx="5474369" cy="68710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70000"/>
              </a:lnSpc>
              <a:buClr>
                <a:srgbClr val="00B0F0"/>
              </a:buClr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Voor vragen: bel of mail Rob Koppelaar.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2001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"/>
    </mc:Choice>
    <mc:Fallback xmlns="">
      <p:transition spd="slow" advTm="497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206</Words>
  <Application>Microsoft Office PowerPoint</Application>
  <PresentationFormat>Breedbeeld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wavehaus</vt:lpstr>
      <vt:lpstr>Kantoorthema</vt:lpstr>
      <vt:lpstr>PowerPoint-presentatie</vt:lpstr>
      <vt:lpstr>PowerPoint-presentatie</vt:lpstr>
      <vt:lpstr>PowerPoint-presentatie</vt:lpstr>
      <vt:lpstr>PowerPoint-presentatie</vt:lpstr>
      <vt:lpstr>Pak honger en armoede aan!</vt:lpstr>
      <vt:lpstr>PowerPoint-presentatie</vt:lpstr>
      <vt:lpstr>PowerPoint-presentatie</vt:lpstr>
    </vt:vector>
  </TitlesOfParts>
  <Company>Drechtsteden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Koppelaar, RPE (Rob)</dc:creator>
  <cp:lastModifiedBy>Koppelaar, RPE (Rob)</cp:lastModifiedBy>
  <cp:revision>34</cp:revision>
  <dcterms:created xsi:type="dcterms:W3CDTF">2021-10-26T18:25:51Z</dcterms:created>
  <dcterms:modified xsi:type="dcterms:W3CDTF">2024-10-31T20:11:07Z</dcterms:modified>
</cp:coreProperties>
</file>